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ta Buri Bold" panose="02020603020101020101" pitchFamily="18" charset="-127"/>
      <p:regular r:id="rId9"/>
    </p:embeddedFont>
    <p:embeddedFont>
      <p:font typeface="HK Grotesk Light" pitchFamily="2" charset="77"/>
      <p:regular r:id="rId10"/>
    </p:embeddedFont>
    <p:embeddedFont>
      <p:font typeface="HK Grotesk Light Bold" pitchFamily="2" charset="77"/>
      <p:regular r:id="rId11"/>
    </p:embeddedFont>
    <p:embeddedFont>
      <p:font typeface="HK Grotesk Light Bold Italics" pitchFamily="2" charset="77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17" autoAdjust="0"/>
  </p:normalViewPr>
  <p:slideViewPr>
    <p:cSldViewPr>
      <p:cViewPr varScale="1">
        <p:scale>
          <a:sx n="63" d="100"/>
          <a:sy n="63" d="100"/>
        </p:scale>
        <p:origin x="115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774928">
            <a:off x="987979" y="1611939"/>
            <a:ext cx="7914763" cy="79147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56327" y="1780010"/>
            <a:ext cx="7081397" cy="617655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144000" y="2046319"/>
            <a:ext cx="7136163" cy="214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57"/>
              </a:lnSpc>
            </a:pPr>
            <a:r>
              <a:rPr lang="en-US" sz="14961">
                <a:solidFill>
                  <a:srgbClr val="202020"/>
                </a:solidFill>
                <a:latin typeface="Arita Buri Bold"/>
              </a:rPr>
              <a:t>Hello!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13686" y="3885011"/>
            <a:ext cx="8017932" cy="125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80"/>
              </a:lnSpc>
            </a:pPr>
            <a:r>
              <a:rPr lang="en-US" sz="8800">
                <a:solidFill>
                  <a:srgbClr val="B8A8A2"/>
                </a:solidFill>
                <a:latin typeface="Arita Buri Bold"/>
              </a:rPr>
              <a:t>How are </a:t>
            </a:r>
            <a:r>
              <a:rPr lang="en-US" sz="8800">
                <a:solidFill>
                  <a:srgbClr val="4686C8"/>
                </a:solidFill>
                <a:latin typeface="Arita Buri Bold"/>
              </a:rPr>
              <a:t>you</a:t>
            </a:r>
            <a:r>
              <a:rPr lang="en-US" sz="8800">
                <a:solidFill>
                  <a:srgbClr val="B8A8A2"/>
                </a:solidFill>
                <a:latin typeface="Arita Buri Bold"/>
              </a:rPr>
              <a:t>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41619" y="5214066"/>
            <a:ext cx="9528910" cy="2423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412"/>
              </a:lnSpc>
            </a:pPr>
            <a:r>
              <a:rPr lang="en-US" sz="8556">
                <a:solidFill>
                  <a:srgbClr val="B8A8A2"/>
                </a:solidFill>
                <a:latin typeface="Arita Buri Bold"/>
              </a:rPr>
              <a:t>What are you </a:t>
            </a:r>
            <a:r>
              <a:rPr lang="en-US" sz="8556">
                <a:solidFill>
                  <a:srgbClr val="4686C8"/>
                </a:solidFill>
                <a:latin typeface="Arita Buri Bold"/>
              </a:rPr>
              <a:t>feeling </a:t>
            </a:r>
            <a:r>
              <a:rPr lang="en-US" sz="8556">
                <a:solidFill>
                  <a:srgbClr val="B8A8A2"/>
                </a:solidFill>
                <a:latin typeface="Arita Buri Bold"/>
              </a:rPr>
              <a:t>today?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3000"/>
          </a:blip>
          <a:srcRect/>
          <a:stretch>
            <a:fillRect/>
          </a:stretch>
        </p:blipFill>
        <p:spPr>
          <a:xfrm rot="1112919">
            <a:off x="2970498" y="2316093"/>
            <a:ext cx="5940524" cy="61572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2000"/>
          </a:blip>
          <a:srcRect/>
          <a:stretch>
            <a:fillRect/>
          </a:stretch>
        </p:blipFill>
        <p:spPr>
          <a:xfrm>
            <a:off x="2908054" y="2477770"/>
            <a:ext cx="5416489" cy="54164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32328" y="5258091"/>
            <a:ext cx="2596135" cy="32001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5765333"/>
            <a:ext cx="2233499" cy="280502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96009" y="4520445"/>
            <a:ext cx="6943791" cy="280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616"/>
              </a:lnSpc>
              <a:buFont typeface="Arial"/>
              <a:buChar char="•"/>
            </a:pPr>
            <a:r>
              <a:rPr lang="en-US" sz="3600">
                <a:solidFill>
                  <a:srgbClr val="EDEDED"/>
                </a:solidFill>
                <a:latin typeface="HK Grotesk Light"/>
              </a:rPr>
              <a:t>Increase in suicide, anxiety, and depression among youth</a:t>
            </a:r>
          </a:p>
          <a:p>
            <a:pPr marL="777240" lvl="1" indent="-388620">
              <a:lnSpc>
                <a:spcPts val="5616"/>
              </a:lnSpc>
              <a:buFont typeface="Arial"/>
              <a:buChar char="•"/>
            </a:pPr>
            <a:r>
              <a:rPr lang="en-US" sz="3600">
                <a:solidFill>
                  <a:srgbClr val="EDEDED"/>
                </a:solidFill>
                <a:latin typeface="HK Grotesk Light"/>
              </a:rPr>
              <a:t>Inability to identify emotions</a:t>
            </a:r>
          </a:p>
          <a:p>
            <a:pPr marL="777240" lvl="1" indent="-388620">
              <a:lnSpc>
                <a:spcPts val="5616"/>
              </a:lnSpc>
              <a:buFont typeface="Arial"/>
              <a:buChar char="•"/>
            </a:pPr>
            <a:r>
              <a:rPr lang="en-US" sz="3600">
                <a:solidFill>
                  <a:srgbClr val="EDEDED"/>
                </a:solidFill>
                <a:latin typeface="HK Grotesk Light"/>
              </a:rPr>
              <a:t>Disrupted psych services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940761" y="6965092"/>
            <a:ext cx="2413931" cy="160526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551875" y="1844308"/>
            <a:ext cx="7065776" cy="180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040"/>
              </a:lnSpc>
            </a:pPr>
            <a:r>
              <a:rPr lang="en-US" sz="6400">
                <a:solidFill>
                  <a:srgbClr val="FFFFFF"/>
                </a:solidFill>
                <a:latin typeface="Arita Buri Bold"/>
              </a:rPr>
              <a:t>Mental Health and Youth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543457" y="1787158"/>
            <a:ext cx="2247416" cy="196648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551875" y="3955447"/>
            <a:ext cx="6432058" cy="62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</a:pPr>
            <a:r>
              <a:rPr lang="en-US" sz="3600">
                <a:solidFill>
                  <a:srgbClr val="E5B9A3"/>
                </a:solidFill>
                <a:latin typeface="HK Grotesk Light Bold"/>
              </a:rPr>
              <a:t>THE CURRENT PROBLEM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9326"/>
          <a:stretch>
            <a:fillRect/>
          </a:stretch>
        </p:blipFill>
        <p:spPr>
          <a:xfrm>
            <a:off x="11134515" y="465530"/>
            <a:ext cx="5231263" cy="87927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279645"/>
            <a:ext cx="1869981" cy="18699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522029"/>
            <a:ext cx="7850754" cy="1586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6"/>
              </a:lnSpc>
            </a:pPr>
            <a:r>
              <a:rPr lang="en-US" sz="3600">
                <a:solidFill>
                  <a:srgbClr val="2E2E2E"/>
                </a:solidFill>
                <a:latin typeface="HK Grotesk Light"/>
              </a:rPr>
              <a:t>Mobile Application that monitors and builds emotional wellness through emotional awareness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225826"/>
            <a:ext cx="9311126" cy="120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77"/>
              </a:lnSpc>
            </a:pPr>
            <a:r>
              <a:rPr lang="en-US" sz="8433">
                <a:solidFill>
                  <a:srgbClr val="2E2E2E"/>
                </a:solidFill>
                <a:latin typeface="Arita Buri Bold"/>
              </a:rPr>
              <a:t>HelpingHand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722348"/>
            <a:ext cx="10307365" cy="992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88"/>
              </a:lnSpc>
            </a:pPr>
            <a:r>
              <a:rPr lang="en-US" sz="3600">
                <a:solidFill>
                  <a:srgbClr val="2E2E2E"/>
                </a:solidFill>
                <a:latin typeface="HK Grotesk Light Bold"/>
              </a:rPr>
              <a:t>HUMANITY 101 PRINCIPLES</a:t>
            </a:r>
          </a:p>
          <a:p>
            <a:pPr>
              <a:lnSpc>
                <a:spcPts val="3888"/>
              </a:lnSpc>
            </a:pPr>
            <a:r>
              <a:rPr lang="en-US" sz="3600">
                <a:solidFill>
                  <a:srgbClr val="2E2E2E"/>
                </a:solidFill>
                <a:latin typeface="HK Grotesk Light Bold"/>
              </a:rPr>
              <a:t>Integrity | Compassion | Empathy | Self-reflection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112919">
            <a:off x="1675366" y="1184973"/>
            <a:ext cx="7638374" cy="79170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51352" y="1391838"/>
            <a:ext cx="6886402" cy="65233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320495" y="2339975"/>
            <a:ext cx="7938805" cy="544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5440"/>
              </a:lnSpc>
              <a:buFont typeface="Arial"/>
              <a:buChar char="•"/>
            </a:pPr>
            <a:r>
              <a:rPr lang="en-US" sz="3200">
                <a:solidFill>
                  <a:srgbClr val="264C3D"/>
                </a:solidFill>
                <a:latin typeface="Arita Buri Bold"/>
              </a:rPr>
              <a:t>Emotional safe space that is timely and responsive</a:t>
            </a:r>
          </a:p>
          <a:p>
            <a:pPr marL="690881" lvl="1" indent="-345440">
              <a:lnSpc>
                <a:spcPts val="5440"/>
              </a:lnSpc>
              <a:buFont typeface="Arial"/>
              <a:buChar char="•"/>
            </a:pPr>
            <a:r>
              <a:rPr lang="en-US" sz="3200">
                <a:solidFill>
                  <a:srgbClr val="264C3D"/>
                </a:solidFill>
                <a:latin typeface="Arita Buri Bold"/>
              </a:rPr>
              <a:t>Youth as emotionally intelligent and responsible</a:t>
            </a:r>
          </a:p>
          <a:p>
            <a:pPr marL="690881" lvl="1" indent="-345440">
              <a:lnSpc>
                <a:spcPts val="5440"/>
              </a:lnSpc>
              <a:buFont typeface="Arial"/>
              <a:buChar char="•"/>
            </a:pPr>
            <a:r>
              <a:rPr lang="en-US" sz="3200">
                <a:solidFill>
                  <a:srgbClr val="264C3D"/>
                </a:solidFill>
                <a:latin typeface="Arita Buri Bold"/>
              </a:rPr>
              <a:t>Leverage youth's digital presence to check on their emotional health</a:t>
            </a:r>
          </a:p>
          <a:p>
            <a:pPr marL="690880" lvl="1" indent="-345440">
              <a:lnSpc>
                <a:spcPts val="5440"/>
              </a:lnSpc>
              <a:buFont typeface="Arial"/>
              <a:buChar char="•"/>
            </a:pPr>
            <a:r>
              <a:rPr lang="en-US" sz="3200">
                <a:solidFill>
                  <a:srgbClr val="264C3D"/>
                </a:solidFill>
                <a:latin typeface="Arita Buri Bold"/>
              </a:rPr>
              <a:t>Lessen the burden of mental health professionals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8000"/>
          </a:blip>
          <a:srcRect/>
          <a:stretch>
            <a:fillRect/>
          </a:stretch>
        </p:blipFill>
        <p:spPr>
          <a:xfrm rot="-7772964">
            <a:off x="-297970" y="514541"/>
            <a:ext cx="11418783" cy="1141878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33183" y="3910462"/>
            <a:ext cx="6432058" cy="336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799"/>
              </a:lnSpc>
            </a:pPr>
            <a:r>
              <a:rPr lang="en-US" sz="7999">
                <a:solidFill>
                  <a:srgbClr val="63B8A7"/>
                </a:solidFill>
                <a:latin typeface="Arita Buri Bold"/>
              </a:rPr>
              <a:t>Our Solution in 3 easy steps!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rcRect t="9190" r="2544" b="9327"/>
          <a:stretch/>
        </p:blipFill>
        <p:spPr>
          <a:xfrm>
            <a:off x="381000" y="1308473"/>
            <a:ext cx="5098153" cy="79015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rcRect t="9243" r="1426"/>
          <a:stretch/>
        </p:blipFill>
        <p:spPr>
          <a:xfrm>
            <a:off x="5085876" y="1275453"/>
            <a:ext cx="5126875" cy="875002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33183" y="7374476"/>
            <a:ext cx="6432058" cy="146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00"/>
              </a:lnSpc>
            </a:pPr>
            <a:r>
              <a:rPr lang="en-US" sz="5600">
                <a:solidFill>
                  <a:srgbClr val="264C3D"/>
                </a:solidFill>
                <a:latin typeface="HK Grotesk Light Bold"/>
              </a:rPr>
              <a:t>Emotions tracker and habit builder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33183" y="1308473"/>
            <a:ext cx="1869981" cy="18699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47951" y="987826"/>
            <a:ext cx="8311349" cy="8311349"/>
            <a:chOff x="0" y="0"/>
            <a:chExt cx="11081798" cy="110817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0000"/>
            </a:blip>
            <a:srcRect/>
            <a:stretch>
              <a:fillRect/>
            </a:stretch>
          </p:blipFill>
          <p:spPr>
            <a:xfrm rot="5219993">
              <a:off x="268710" y="268710"/>
              <a:ext cx="10544378" cy="1054437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38205" y="1801316"/>
              <a:ext cx="9405389" cy="7479165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028700" y="1991128"/>
            <a:ext cx="7919251" cy="114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799"/>
              </a:lnSpc>
            </a:pPr>
            <a:r>
              <a:rPr lang="en-US" sz="7999">
                <a:solidFill>
                  <a:srgbClr val="09427D"/>
                </a:solidFill>
                <a:latin typeface="Arita Buri Bold"/>
              </a:rPr>
              <a:t>Revenue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976971"/>
            <a:ext cx="7574433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HK Grotesk Light Bold"/>
              </a:rPr>
              <a:t>FREE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622393"/>
            <a:ext cx="7574433" cy="186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00"/>
              </a:lnSpc>
            </a:pPr>
            <a:r>
              <a:rPr lang="en-US" sz="4800">
                <a:solidFill>
                  <a:srgbClr val="FFFFFF"/>
                </a:solidFill>
                <a:latin typeface="HK Grotesk Light Bold"/>
              </a:rPr>
              <a:t>Distribution of aggregated data anonymized to protect user identity to third-parties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998700"/>
            <a:ext cx="7574433" cy="84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HK Grotesk Light Bold Italics"/>
              </a:rPr>
              <a:t>Disclaimer: not a replacement to psych tests and treatments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/>
          <a:stretch>
            <a:fillRect/>
          </a:stretch>
        </p:blipFill>
        <p:spPr>
          <a:xfrm rot="-8100000">
            <a:off x="7137999" y="5745357"/>
            <a:ext cx="4487071" cy="44870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40000"/>
          </a:blip>
          <a:srcRect/>
          <a:stretch>
            <a:fillRect/>
          </a:stretch>
        </p:blipFill>
        <p:spPr>
          <a:xfrm rot="-1432703">
            <a:off x="2577213" y="1528912"/>
            <a:ext cx="3976307" cy="397630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74348" y="8370420"/>
            <a:ext cx="3414374" cy="1358474"/>
            <a:chOff x="0" y="0"/>
            <a:chExt cx="4552499" cy="18112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4552499" cy="658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3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264C3D"/>
                  </a:solidFill>
                  <a:latin typeface="Arita Buri Bold"/>
                </a:rPr>
                <a:t>Mohit Doshi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09696"/>
              <a:ext cx="4552499" cy="1101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60"/>
                </a:lnSpc>
              </a:pPr>
              <a:r>
                <a:rPr lang="en-US" sz="2399" spc="23">
                  <a:solidFill>
                    <a:srgbClr val="FFFFFF"/>
                  </a:solidFill>
                  <a:latin typeface="HK Grotesk Light"/>
                </a:rPr>
                <a:t>Computer Sc</a:t>
              </a:r>
              <a:r>
                <a:rPr lang="en-US" sz="2399" u="none" spc="23">
                  <a:solidFill>
                    <a:srgbClr val="FFFFFF"/>
                  </a:solidFill>
                  <a:latin typeface="HK Grotesk Light"/>
                </a:rPr>
                <a:t>ience Major</a:t>
              </a:r>
            </a:p>
            <a:p>
              <a:pPr marL="0" lvl="0" indent="0" algn="ctr">
                <a:lnSpc>
                  <a:spcPts val="3359"/>
                </a:lnSpc>
              </a:pPr>
              <a:r>
                <a:rPr lang="en-US" sz="2399" u="none" spc="23">
                  <a:solidFill>
                    <a:srgbClr val="FFFFFF"/>
                  </a:solidFill>
                  <a:latin typeface="HK Grotesk Light"/>
                </a:rPr>
                <a:t>Programmer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5596" y="2371452"/>
            <a:ext cx="3528705" cy="1358474"/>
            <a:chOff x="0" y="0"/>
            <a:chExt cx="4704940" cy="1811299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4704940" cy="658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>
                  <a:solidFill>
                    <a:srgbClr val="264C3D"/>
                  </a:solidFill>
                  <a:latin typeface="Arita Buri Bold"/>
                </a:rPr>
                <a:t>Upinderjit Singh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09696"/>
              <a:ext cx="4704940" cy="1101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spc="24">
                  <a:solidFill>
                    <a:srgbClr val="FFFFFF"/>
                  </a:solidFill>
                  <a:latin typeface="HK Grotesk Light"/>
                </a:rPr>
                <a:t>Computer Science Major</a:t>
              </a:r>
            </a:p>
            <a:p>
              <a:pPr marL="0" lvl="0" indent="0" algn="ctr">
                <a:lnSpc>
                  <a:spcPts val="3359"/>
                </a:lnSpc>
              </a:pPr>
              <a:r>
                <a:rPr lang="en-US" sz="2400" spc="24">
                  <a:solidFill>
                    <a:srgbClr val="FFFFFF"/>
                  </a:solidFill>
                  <a:latin typeface="HK Grotesk Light"/>
                </a:rPr>
                <a:t>Programmer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40000"/>
          </a:blip>
          <a:srcRect/>
          <a:stretch>
            <a:fillRect/>
          </a:stretch>
        </p:blipFill>
        <p:spPr>
          <a:xfrm rot="-8100000">
            <a:off x="11129365" y="807153"/>
            <a:ext cx="4487071" cy="448707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15099" y="2601650"/>
            <a:ext cx="8457802" cy="558829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3624690" y="1960841"/>
            <a:ext cx="4305393" cy="1358474"/>
            <a:chOff x="0" y="0"/>
            <a:chExt cx="5740525" cy="181129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5740525" cy="658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64C3D"/>
                  </a:solidFill>
                  <a:latin typeface="Arita Buri Bold"/>
                </a:rPr>
                <a:t>Nicole Lucas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09696"/>
              <a:ext cx="5740525" cy="1101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spc="24">
                  <a:solidFill>
                    <a:srgbClr val="FFFFFF"/>
                  </a:solidFill>
                  <a:latin typeface="HK Grotesk Light"/>
                </a:rPr>
                <a:t>Philosophy Major</a:t>
              </a:r>
            </a:p>
            <a:p>
              <a:pPr marL="0" lvl="0" indent="0" algn="ctr">
                <a:lnSpc>
                  <a:spcPts val="3359"/>
                </a:lnSpc>
              </a:pPr>
              <a:r>
                <a:rPr lang="en-US" sz="2400" spc="24">
                  <a:solidFill>
                    <a:srgbClr val="FFFFFF"/>
                  </a:solidFill>
                  <a:latin typeface="HK Grotesk Light"/>
                </a:rPr>
                <a:t>Project Management Specialist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737372" y="1219758"/>
            <a:ext cx="10813256" cy="1151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99"/>
              </a:lnSpc>
            </a:pPr>
            <a:r>
              <a:rPr lang="en-US" sz="7999" u="none">
                <a:solidFill>
                  <a:srgbClr val="FFFFFF"/>
                </a:solidFill>
                <a:latin typeface="Arita Buri Bold"/>
              </a:rPr>
              <a:t>The Team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Macintosh PowerPoint</Application>
  <PresentationFormat>Custom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HK Grotesk Light Bold</vt:lpstr>
      <vt:lpstr>Calibri</vt:lpstr>
      <vt:lpstr>Arial</vt:lpstr>
      <vt:lpstr>HK Grotesk Light</vt:lpstr>
      <vt:lpstr>HK Grotesk Light Bold Italics</vt:lpstr>
      <vt:lpstr>Arita Buri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Hello!</dc:title>
  <cp:lastModifiedBy>Mohit Doshi (Student)</cp:lastModifiedBy>
  <cp:revision>2</cp:revision>
  <dcterms:created xsi:type="dcterms:W3CDTF">2006-08-16T00:00:00Z</dcterms:created>
  <dcterms:modified xsi:type="dcterms:W3CDTF">2020-10-11T21:02:31Z</dcterms:modified>
  <dc:identifier>DAEKTxwJgHs</dc:identifier>
</cp:coreProperties>
</file>